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97" r:id="rId3"/>
    <p:sldId id="271" r:id="rId4"/>
    <p:sldId id="299" r:id="rId5"/>
    <p:sldId id="273" r:id="rId6"/>
    <p:sldId id="262" r:id="rId7"/>
    <p:sldId id="257" r:id="rId8"/>
    <p:sldId id="289" r:id="rId9"/>
    <p:sldId id="29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7" d="100"/>
          <a:sy n="57" d="100"/>
        </p:scale>
        <p:origin x="-58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423335620"/>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110163466"/>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F63A3B-78C7-47BE-AE5E-E10140E04643}"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177277323"/>
      </p:ext>
    </p:extLst>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867339250"/>
      </p:ext>
    </p:extLst>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771383783"/>
      </p:ext>
    </p:extLst>
  </p:cSld>
  <p:clrMapOvr>
    <a:masterClrMapping/>
  </p:clrMapOvr>
  <p:transitio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5991924"/>
      </p:ext>
    </p:extLst>
  </p:cSld>
  <p:clrMapOvr>
    <a:masterClrMapping/>
  </p:clrMapOvr>
  <p:transition spd="slow">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752473878"/>
      </p:ext>
    </p:extLst>
  </p:cSld>
  <p:clrMapOvr>
    <a:masterClrMapping/>
  </p:clrMapOvr>
  <p:transition spd="slow">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2136599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994021455"/>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862099958"/>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091338508"/>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447077745"/>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964598757"/>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685209311"/>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372811197"/>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326708974"/>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64DE79-268F-4C1A-8933-263129D2AF90}" type="datetimeFigureOut">
              <a:rPr lang="en-US" smtClean="0"/>
              <a:pPr/>
              <a:t>3/14/2016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4125111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ransition spd="slow">
    <p:wheel spokes="1"/>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006"/>
            <a:ext cx="12192000" cy="6838994"/>
          </a:xfrm>
          <a:prstGeom prst="rect">
            <a:avLst/>
          </a:prstGeom>
        </p:spPr>
      </p:pic>
      <p:sp>
        <p:nvSpPr>
          <p:cNvPr id="3" name="Подзаголовок 2"/>
          <p:cNvSpPr>
            <a:spLocks noGrp="1"/>
          </p:cNvSpPr>
          <p:nvPr>
            <p:ph type="subTitle" idx="4294967295"/>
          </p:nvPr>
        </p:nvSpPr>
        <p:spPr>
          <a:xfrm>
            <a:off x="630238" y="750888"/>
            <a:ext cx="11561762" cy="3194050"/>
          </a:xfrm>
        </p:spPr>
        <p:txBody>
          <a:bodyPr>
            <a:normAutofit fontScale="62500" lnSpcReduction="20000"/>
          </a:bodyPr>
          <a:lstStyle/>
          <a:p>
            <a:endParaRPr lang="ru-RU" sz="5400" dirty="0" smtClean="0">
              <a:solidFill>
                <a:srgbClr val="C00000"/>
              </a:solidFill>
            </a:endParaRPr>
          </a:p>
          <a:p>
            <a:pPr algn="ctr"/>
            <a:r>
              <a:rPr lang="ru-RU" sz="14500" b="1" dirty="0" smtClean="0">
                <a:solidFill>
                  <a:srgbClr val="FFFF00"/>
                </a:solidFill>
              </a:rPr>
              <a:t>Детям о </a:t>
            </a:r>
            <a:r>
              <a:rPr lang="ru-RU" sz="14500" b="1" smtClean="0">
                <a:solidFill>
                  <a:srgbClr val="FFFF00"/>
                </a:solidFill>
              </a:rPr>
              <a:t>железной дороге</a:t>
            </a:r>
            <a:endParaRPr lang="ru-RU" sz="14500" b="1" dirty="0">
              <a:solidFill>
                <a:srgbClr val="FFFF00"/>
              </a:solidFill>
            </a:endParaRPr>
          </a:p>
        </p:txBody>
      </p:sp>
    </p:spTree>
    <p:extLst>
      <p:ext uri="{BB962C8B-B14F-4D97-AF65-F5344CB8AC3E}">
        <p14:creationId xmlns:p14="http://schemas.microsoft.com/office/powerpoint/2010/main" xmlns="" val="1579936977"/>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0700" y="624110"/>
            <a:ext cx="10246291" cy="653545"/>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ru-RU" sz="2400" b="1" dirty="0">
                <a:solidFill>
                  <a:srgbClr val="C00000"/>
                </a:solidFill>
              </a:rPr>
              <a:t>Вокзалы служили и развлекательными центрами для населения</a:t>
            </a:r>
          </a:p>
        </p:txBody>
      </p:sp>
      <p:pic>
        <p:nvPicPr>
          <p:cNvPr id="3" name="Рисунок 2" descr="Площадь трех вокзалов в Москве"/>
          <p:cNvPicPr/>
          <p:nvPr/>
        </p:nvPicPr>
        <p:blipFill>
          <a:blip r:embed="rId2">
            <a:extLst>
              <a:ext uri="{28A0092B-C50C-407E-A947-70E740481C1C}">
                <a14:useLocalDpi xmlns:a14="http://schemas.microsoft.com/office/drawing/2010/main" xmlns="" val="0"/>
              </a:ext>
            </a:extLst>
          </a:blip>
          <a:srcRect/>
          <a:stretch>
            <a:fillRect/>
          </a:stretch>
        </p:blipFill>
        <p:spPr bwMode="auto">
          <a:xfrm>
            <a:off x="726510" y="2216781"/>
            <a:ext cx="4045905" cy="400077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Рисунок 3" descr="C:\Users\ds87\AppData\Local\Microsoft\Windows\Temporary Internet Files\Content.Word\20151223_13082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5386191" y="2216780"/>
            <a:ext cx="6284677" cy="400077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1439469399"/>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94750" y="1860323"/>
            <a:ext cx="3345093" cy="228834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7537" y="1834063"/>
            <a:ext cx="3087121" cy="231460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Заголовок 1"/>
          <p:cNvSpPr>
            <a:spLocks noGrp="1"/>
          </p:cNvSpPr>
          <p:nvPr>
            <p:ph type="title"/>
          </p:nvPr>
        </p:nvSpPr>
        <p:spPr>
          <a:xfrm>
            <a:off x="2179528" y="375781"/>
            <a:ext cx="7954027" cy="764087"/>
          </a:xfr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ru-RU" sz="2800" dirty="0" smtClean="0"/>
              <a:t>         </a:t>
            </a:r>
            <a:r>
              <a:rPr lang="ru-RU" sz="2800" b="1" dirty="0" smtClean="0">
                <a:solidFill>
                  <a:srgbClr val="C00000"/>
                </a:solidFill>
              </a:rPr>
              <a:t>Последние паровозы в наше время</a:t>
            </a:r>
            <a:endParaRPr lang="ru-RU" sz="2800" b="1" dirty="0">
              <a:solidFill>
                <a:srgbClr val="C00000"/>
              </a:solidFill>
            </a:endParaRPr>
          </a:p>
        </p:txBody>
      </p:sp>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28583" y="2828528"/>
            <a:ext cx="4482241" cy="33616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1683298481"/>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9215" y="624110"/>
            <a:ext cx="7816243" cy="653545"/>
          </a:xfr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ru-RU" dirty="0" smtClean="0"/>
              <a:t>         </a:t>
            </a:r>
            <a:r>
              <a:rPr lang="ru-RU" b="1" dirty="0" smtClean="0"/>
              <a:t>Игра – «Назови, что покажу»</a:t>
            </a:r>
            <a:br>
              <a:rPr lang="ru-RU" b="1" dirty="0" smtClean="0"/>
            </a:br>
            <a:endParaRPr lang="ru-RU" b="1" dirty="0"/>
          </a:p>
        </p:txBody>
      </p:sp>
      <p:sp>
        <p:nvSpPr>
          <p:cNvPr id="3" name="Прямоугольник 2"/>
          <p:cNvSpPr/>
          <p:nvPr/>
        </p:nvSpPr>
        <p:spPr>
          <a:xfrm>
            <a:off x="1089765" y="1503124"/>
            <a:ext cx="3582443" cy="2031325"/>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ru-RU" dirty="0">
                <a:solidFill>
                  <a:schemeClr val="bg1"/>
                </a:solidFill>
              </a:rPr>
              <a:t>Я стучу, стучу, стучу,</a:t>
            </a:r>
          </a:p>
          <a:p>
            <a:r>
              <a:rPr lang="ru-RU" dirty="0">
                <a:solidFill>
                  <a:schemeClr val="bg1"/>
                </a:solidFill>
              </a:rPr>
              <a:t>Далеко тебя качу!</a:t>
            </a:r>
          </a:p>
          <a:p>
            <a:r>
              <a:rPr lang="ru-RU" dirty="0">
                <a:solidFill>
                  <a:schemeClr val="bg1"/>
                </a:solidFill>
              </a:rPr>
              <a:t>А над речкой, на мосту</a:t>
            </a:r>
          </a:p>
          <a:p>
            <a:r>
              <a:rPr lang="ru-RU" dirty="0">
                <a:solidFill>
                  <a:schemeClr val="bg1"/>
                </a:solidFill>
              </a:rPr>
              <a:t>Просигналю всем "ту-ту!"</a:t>
            </a:r>
          </a:p>
          <a:p>
            <a:r>
              <a:rPr lang="ru-RU" dirty="0">
                <a:solidFill>
                  <a:schemeClr val="bg1"/>
                </a:solidFill>
              </a:rPr>
              <a:t>На вокзал тебя привез.</a:t>
            </a:r>
          </a:p>
          <a:p>
            <a:r>
              <a:rPr lang="ru-RU" dirty="0">
                <a:solidFill>
                  <a:schemeClr val="bg1"/>
                </a:solidFill>
              </a:rPr>
              <a:t>Знаешь, кто я?</a:t>
            </a:r>
          </a:p>
          <a:p>
            <a:r>
              <a:rPr lang="ru-RU" dirty="0"/>
              <a:t>(Паровоз)</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97022" y="1441778"/>
            <a:ext cx="1882168" cy="25127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Рисунок 4"/>
          <p:cNvPicPr>
            <a:picLocks noChangeAspect="1"/>
          </p:cNvPicPr>
          <p:nvPr/>
        </p:nvPicPr>
        <p:blipFill rotWithShape="1">
          <a:blip r:embed="rId3"/>
          <a:srcRect t="5816" r="49537" b="29493"/>
          <a:stretch/>
        </p:blipFill>
        <p:spPr>
          <a:xfrm>
            <a:off x="5982221" y="1441778"/>
            <a:ext cx="2492679" cy="2451444"/>
          </a:xfrm>
          <a:prstGeom prst="rect">
            <a:avLst/>
          </a:prstGeom>
        </p:spPr>
      </p:pic>
      <p:pic>
        <p:nvPicPr>
          <p:cNvPr id="6" name="Рисунок 5"/>
          <p:cNvPicPr>
            <a:picLocks noChangeAspect="1"/>
          </p:cNvPicPr>
          <p:nvPr/>
        </p:nvPicPr>
        <p:blipFill rotWithShape="1">
          <a:blip r:embed="rId4"/>
          <a:srcRect l="13875" t="44820" r="51201" b="20846"/>
          <a:stretch/>
        </p:blipFill>
        <p:spPr>
          <a:xfrm>
            <a:off x="5552161" y="4211920"/>
            <a:ext cx="2517732" cy="20599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Рисунок 6"/>
          <p:cNvPicPr>
            <a:picLocks noChangeAspect="1"/>
          </p:cNvPicPr>
          <p:nvPr/>
        </p:nvPicPr>
        <p:blipFill>
          <a:blip r:embed="rId5"/>
          <a:stretch>
            <a:fillRect/>
          </a:stretch>
        </p:blipFill>
        <p:spPr>
          <a:xfrm>
            <a:off x="510008" y="4096273"/>
            <a:ext cx="4456562" cy="2761727"/>
          </a:xfrm>
          <a:prstGeom prst="rect">
            <a:avLst/>
          </a:prstGeom>
        </p:spPr>
      </p:pic>
      <p:pic>
        <p:nvPicPr>
          <p:cNvPr id="8" name="Рисунок 7" descr="C:\Users\ds87\AppData\Local\Microsoft\Windows\Temporary Internet Files\Content.Word\20151223_130625.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0800000">
            <a:off x="8655484" y="4180037"/>
            <a:ext cx="3194137" cy="209184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739446103"/>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облако 3"/>
          <p:cNvSpPr/>
          <p:nvPr/>
        </p:nvSpPr>
        <p:spPr>
          <a:xfrm>
            <a:off x="2392471" y="123503"/>
            <a:ext cx="9253059" cy="1116964"/>
          </a:xfrm>
          <a:prstGeom prst="cloudCallout">
            <a:avLst>
              <a:gd name="adj1" fmla="val -45792"/>
              <a:gd name="adj2" fmla="val 84780"/>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i="1" dirty="0" smtClean="0">
              <a:solidFill>
                <a:srgbClr val="002060"/>
              </a:solidFill>
            </a:endParaRPr>
          </a:p>
          <a:p>
            <a:pPr algn="ctr"/>
            <a:r>
              <a:rPr lang="ru-RU" sz="2400" b="1" i="1" dirty="0" smtClean="0">
                <a:solidFill>
                  <a:srgbClr val="002060"/>
                </a:solidFill>
              </a:rPr>
              <a:t>А как сейчас строят железную дорогу?</a:t>
            </a:r>
          </a:p>
          <a:p>
            <a:pPr algn="ctr"/>
            <a:endParaRPr lang="ru-RU" sz="2400" b="1" i="1" dirty="0">
              <a:solidFill>
                <a:srgbClr val="00206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38993" y="3382222"/>
            <a:ext cx="5103854" cy="281816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7215" y="939991"/>
            <a:ext cx="2922163" cy="218880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 name="Заголовок 1"/>
          <p:cNvSpPr>
            <a:spLocks noGrp="1"/>
          </p:cNvSpPr>
          <p:nvPr>
            <p:ph type="title"/>
          </p:nvPr>
        </p:nvSpPr>
        <p:spPr>
          <a:xfrm>
            <a:off x="3469710" y="263047"/>
            <a:ext cx="7878871" cy="1075480"/>
          </a:xfrm>
        </p:spPr>
        <p:txBody>
          <a:bodyPr>
            <a:normAutofit fontScale="90000"/>
          </a:bodyPr>
          <a:lstStyle/>
          <a:p>
            <a:r>
              <a:rPr lang="ru-RU" dirty="0" smtClean="0"/>
              <a:t/>
            </a:r>
            <a:br>
              <a:rPr lang="ru-RU" dirty="0" smtClean="0"/>
            </a:br>
            <a:endParaRPr lang="ru-RU" dirty="0"/>
          </a:p>
        </p:txBody>
      </p:sp>
      <p:sp>
        <p:nvSpPr>
          <p:cNvPr id="7" name="Объект 6"/>
          <p:cNvSpPr>
            <a:spLocks noGrp="1"/>
          </p:cNvSpPr>
          <p:nvPr>
            <p:ph idx="1"/>
          </p:nvPr>
        </p:nvSpPr>
        <p:spPr>
          <a:xfrm>
            <a:off x="3489378" y="1478072"/>
            <a:ext cx="8247510" cy="1451454"/>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buNone/>
            </a:pPr>
            <a:r>
              <a:rPr lang="ru-RU" sz="2000" b="1" dirty="0">
                <a:solidFill>
                  <a:srgbClr val="002060"/>
                </a:solidFill>
              </a:rPr>
              <a:t>В</a:t>
            </a:r>
            <a:r>
              <a:rPr lang="ru-RU" sz="2000" b="1" dirty="0" smtClean="0">
                <a:solidFill>
                  <a:srgbClr val="002060"/>
                </a:solidFill>
              </a:rPr>
              <a:t> </a:t>
            </a:r>
            <a:r>
              <a:rPr lang="ru-RU" sz="2000" b="1" dirty="0">
                <a:solidFill>
                  <a:srgbClr val="002060"/>
                </a:solidFill>
              </a:rPr>
              <a:t>последнее время стали появляться </a:t>
            </a:r>
            <a:r>
              <a:rPr lang="ru-RU" sz="2000" b="1" dirty="0" smtClean="0">
                <a:solidFill>
                  <a:srgbClr val="002060"/>
                </a:solidFill>
              </a:rPr>
              <a:t> </a:t>
            </a:r>
            <a:r>
              <a:rPr lang="ru-RU" sz="2000" b="1" dirty="0">
                <a:solidFill>
                  <a:srgbClr val="002060"/>
                </a:solidFill>
              </a:rPr>
              <a:t>целые институты, занимающиеся строительством железных </a:t>
            </a:r>
            <a:r>
              <a:rPr lang="ru-RU" sz="2000" b="1" dirty="0" smtClean="0">
                <a:solidFill>
                  <a:srgbClr val="002060"/>
                </a:solidFill>
              </a:rPr>
              <a:t>дорог. Основную тяжелую работу сейчас выполняют </a:t>
            </a:r>
            <a:r>
              <a:rPr lang="ru-RU" sz="2000" b="1" dirty="0" smtClean="0">
                <a:solidFill>
                  <a:srgbClr val="FF0000"/>
                </a:solidFill>
              </a:rPr>
              <a:t>различные машины.</a:t>
            </a:r>
            <a:endParaRPr lang="ru-RU" sz="2000" b="1" dirty="0">
              <a:solidFill>
                <a:srgbClr val="FF0000"/>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43447" y="3399922"/>
            <a:ext cx="4652525" cy="280046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678657825"/>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extLst>
              <a:ext uri="{28A0092B-C50C-407E-A947-70E740481C1C}">
                <a14:useLocalDpi xmlns:a14="http://schemas.microsoft.com/office/drawing/2010/main" xmlns="" val="0"/>
              </a:ext>
            </a:extLst>
          </a:blip>
          <a:srcRect r="18498"/>
          <a:stretch/>
        </p:blipFill>
        <p:spPr>
          <a:xfrm>
            <a:off x="8693064" y="1808821"/>
            <a:ext cx="2989392" cy="205401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Рисунок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52986" y="1822428"/>
            <a:ext cx="3253681" cy="22120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Заголовок 1"/>
          <p:cNvSpPr>
            <a:spLocks noGrp="1"/>
          </p:cNvSpPr>
          <p:nvPr>
            <p:ph type="title"/>
          </p:nvPr>
        </p:nvSpPr>
        <p:spPr>
          <a:xfrm>
            <a:off x="808719" y="473075"/>
            <a:ext cx="11153636" cy="691846"/>
          </a:xfr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ru-RU" sz="3200" b="1" dirty="0" smtClean="0">
                <a:solidFill>
                  <a:srgbClr val="C00000"/>
                </a:solidFill>
              </a:rPr>
              <a:t>Современное строительство железной дороги</a:t>
            </a:r>
            <a:endParaRPr lang="ru-RU" sz="3200" b="1" dirty="0">
              <a:solidFill>
                <a:srgbClr val="C00000"/>
              </a:solidFill>
            </a:endParaRPr>
          </a:p>
        </p:txBody>
      </p:sp>
      <p:pic>
        <p:nvPicPr>
          <p:cNvPr id="3" name="Рисунок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66186" y="1822428"/>
            <a:ext cx="3066191" cy="204041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AutoShape 2" descr="Картинки по запросу современное строительство железной дороги"/>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Картинки по запросу современное строительство железной дороги"/>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6" descr="Картинки по запросу современное строительство железной дороги"/>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p:cNvPicPr>
            <a:picLocks noChangeAspect="1"/>
          </p:cNvPicPr>
          <p:nvPr/>
        </p:nvPicPr>
        <p:blipFill>
          <a:blip r:embed="rId6"/>
          <a:stretch>
            <a:fillRect/>
          </a:stretch>
        </p:blipFill>
        <p:spPr>
          <a:xfrm>
            <a:off x="8291841" y="4522310"/>
            <a:ext cx="3129181" cy="2074783"/>
          </a:xfrm>
          <a:prstGeom prst="rect">
            <a:avLst/>
          </a:prstGeom>
        </p:spPr>
      </p:pic>
      <p:pic>
        <p:nvPicPr>
          <p:cNvPr id="6" name="Рисунок 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77850" y="4311785"/>
            <a:ext cx="3369645" cy="2242346"/>
          </a:xfrm>
          <a:prstGeom prst="rect">
            <a:avLst/>
          </a:prstGeom>
        </p:spPr>
      </p:pic>
      <p:pic>
        <p:nvPicPr>
          <p:cNvPr id="8" name="Рисунок 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587153" y="4438528"/>
            <a:ext cx="3119514" cy="1988860"/>
          </a:xfrm>
          <a:prstGeom prst="rect">
            <a:avLst/>
          </a:prstGeom>
        </p:spPr>
      </p:pic>
    </p:spTree>
    <p:extLst>
      <p:ext uri="{BB962C8B-B14F-4D97-AF65-F5344CB8AC3E}">
        <p14:creationId xmlns:p14="http://schemas.microsoft.com/office/powerpoint/2010/main" xmlns="" val="382472880"/>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xmlns="" val="0"/>
              </a:ext>
            </a:extLst>
          </a:blip>
          <a:srcRect l="7376" r="4623"/>
          <a:stretch/>
        </p:blipFill>
        <p:spPr>
          <a:xfrm>
            <a:off x="573849" y="4592803"/>
            <a:ext cx="2391863" cy="198230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08403" y="4584030"/>
            <a:ext cx="2509060" cy="183997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Рисунок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225630" y="4620851"/>
            <a:ext cx="2456107" cy="18563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Рисунок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60154" y="4530827"/>
            <a:ext cx="2608555" cy="19463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Заголовок 10"/>
          <p:cNvSpPr>
            <a:spLocks noGrp="1"/>
          </p:cNvSpPr>
          <p:nvPr>
            <p:ph type="title"/>
          </p:nvPr>
        </p:nvSpPr>
        <p:spPr>
          <a:xfrm>
            <a:off x="425885" y="338202"/>
            <a:ext cx="11511419" cy="3657601"/>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ru-RU" sz="1800" b="1" dirty="0" smtClean="0">
                <a:solidFill>
                  <a:srgbClr val="C00000"/>
                </a:solidFill>
              </a:rPr>
              <a:t>Поезд – это несколько </a:t>
            </a:r>
            <a:r>
              <a:rPr lang="ru-RU" sz="1800" b="1" dirty="0" smtClean="0">
                <a:solidFill>
                  <a:srgbClr val="002060"/>
                </a:solidFill>
              </a:rPr>
              <a:t>вагонов, прицепленных к локомотиву</a:t>
            </a:r>
            <a:r>
              <a:rPr lang="ru-RU" sz="1800" b="1" dirty="0" smtClean="0">
                <a:solidFill>
                  <a:srgbClr val="C00000"/>
                </a:solidFill>
              </a:rPr>
              <a:t>. Локомотивами могут быть паровозы</a:t>
            </a:r>
            <a:r>
              <a:rPr lang="ru-RU" sz="1800" b="1" dirty="0">
                <a:solidFill>
                  <a:srgbClr val="C00000"/>
                </a:solidFill>
              </a:rPr>
              <a:t>,</a:t>
            </a:r>
            <a:r>
              <a:rPr lang="ru-RU" sz="1800" b="1" dirty="0" smtClean="0">
                <a:solidFill>
                  <a:srgbClr val="C00000"/>
                </a:solidFill>
              </a:rPr>
              <a:t> </a:t>
            </a:r>
            <a:r>
              <a:rPr lang="ru-RU" sz="1800" b="1" dirty="0">
                <a:solidFill>
                  <a:srgbClr val="C00000"/>
                </a:solidFill>
              </a:rPr>
              <a:t>т</a:t>
            </a:r>
            <a:r>
              <a:rPr lang="ru-RU" sz="1800" b="1" dirty="0" smtClean="0">
                <a:solidFill>
                  <a:srgbClr val="C00000"/>
                </a:solidFill>
              </a:rPr>
              <a:t>епловозы, электровозы. Тепловозы  используют в двигателе жидкое топливо, а электровозы для движения получают энергию из контактной сети через токоприемник. Поезд может быть </a:t>
            </a:r>
            <a:r>
              <a:rPr lang="ru-RU" sz="1800" b="1" dirty="0" smtClean="0">
                <a:solidFill>
                  <a:srgbClr val="00B0F0"/>
                </a:solidFill>
              </a:rPr>
              <a:t>пассажирским</a:t>
            </a:r>
            <a:r>
              <a:rPr lang="ru-RU" sz="1800" b="1" dirty="0">
                <a:solidFill>
                  <a:srgbClr val="002060"/>
                </a:solidFill>
              </a:rPr>
              <a:t> </a:t>
            </a:r>
            <a:r>
              <a:rPr lang="ru-RU" sz="1800" b="1" dirty="0" smtClean="0">
                <a:solidFill>
                  <a:srgbClr val="002060"/>
                </a:solidFill>
              </a:rPr>
              <a:t>и  грузовым </a:t>
            </a:r>
            <a:r>
              <a:rPr lang="ru-RU" sz="1800" b="1" dirty="0" smtClean="0">
                <a:solidFill>
                  <a:srgbClr val="C00000"/>
                </a:solidFill>
              </a:rPr>
              <a:t>(товарным). Ни одному автомобильному грузовику не под силу поднять столько груза, сколько тянет за собой локомотив грузового поезда, даже рельсы прогибаются под тяжестью его вагонов. Вагоны грузового поезда все </a:t>
            </a:r>
            <a:r>
              <a:rPr lang="ru-RU" sz="1800" b="1" dirty="0" smtClean="0">
                <a:solidFill>
                  <a:srgbClr val="002060"/>
                </a:solidFill>
              </a:rPr>
              <a:t>разные – и по форме и по цвету. </a:t>
            </a:r>
            <a:br>
              <a:rPr lang="ru-RU" sz="1800" b="1" dirty="0" smtClean="0">
                <a:solidFill>
                  <a:srgbClr val="002060"/>
                </a:solidFill>
              </a:rPr>
            </a:br>
            <a:r>
              <a:rPr lang="ru-RU" sz="1800" b="1" dirty="0" smtClean="0">
                <a:solidFill>
                  <a:srgbClr val="00B050"/>
                </a:solidFill>
              </a:rPr>
              <a:t>ЦИСТЕРНЫ</a:t>
            </a:r>
            <a:r>
              <a:rPr lang="ru-RU" sz="1800" b="1" dirty="0" smtClean="0">
                <a:solidFill>
                  <a:srgbClr val="C00000"/>
                </a:solidFill>
              </a:rPr>
              <a:t> – огромные железные бочки. Они предназначены для перевозки жидкого груза. На одной написано «бензин», на другой – «нефть», на третьей -  «мазут». Дальше цепляют  </a:t>
            </a:r>
            <a:r>
              <a:rPr lang="ru-RU" sz="1800" b="1" dirty="0" smtClean="0">
                <a:solidFill>
                  <a:schemeClr val="accent5">
                    <a:lumMod val="50000"/>
                  </a:schemeClr>
                </a:solidFill>
              </a:rPr>
              <a:t>КРЫТЫЕ </a:t>
            </a:r>
            <a:r>
              <a:rPr lang="ru-RU" sz="2200" b="1" dirty="0" smtClean="0">
                <a:solidFill>
                  <a:schemeClr val="accent5">
                    <a:lumMod val="50000"/>
                  </a:schemeClr>
                </a:solidFill>
              </a:rPr>
              <a:t>вагоны</a:t>
            </a:r>
            <a:r>
              <a:rPr lang="ru-RU" sz="1800" b="1" dirty="0" smtClean="0">
                <a:solidFill>
                  <a:srgbClr val="C00000"/>
                </a:solidFill>
              </a:rPr>
              <a:t>. В них может быть, что угодно: зерно, ткани, игрушки, </a:t>
            </a:r>
            <a:r>
              <a:rPr lang="ru-RU" sz="1800" b="1" dirty="0" err="1" smtClean="0">
                <a:solidFill>
                  <a:srgbClr val="C00000"/>
                </a:solidFill>
              </a:rPr>
              <a:t>книги,одежда</a:t>
            </a:r>
            <a:r>
              <a:rPr lang="ru-RU" sz="1800" b="1" dirty="0" smtClean="0">
                <a:solidFill>
                  <a:srgbClr val="C00000"/>
                </a:solidFill>
              </a:rPr>
              <a:t>, обувь. </a:t>
            </a:r>
            <a:r>
              <a:rPr lang="ru-RU" sz="1800" b="1" dirty="0" smtClean="0">
                <a:solidFill>
                  <a:srgbClr val="002060"/>
                </a:solidFill>
              </a:rPr>
              <a:t>Белые вагоны </a:t>
            </a:r>
            <a:r>
              <a:rPr lang="ru-RU" sz="1800" b="1" dirty="0" smtClean="0">
                <a:solidFill>
                  <a:srgbClr val="C00000"/>
                </a:solidFill>
              </a:rPr>
              <a:t>– это большие </a:t>
            </a:r>
            <a:r>
              <a:rPr lang="ru-RU" sz="1800" b="1" dirty="0" smtClean="0">
                <a:solidFill>
                  <a:srgbClr val="FF0000"/>
                </a:solidFill>
              </a:rPr>
              <a:t>ХОЛОДИЛЬНИКИ</a:t>
            </a:r>
            <a:r>
              <a:rPr lang="ru-RU" sz="1800" b="1" dirty="0" smtClean="0">
                <a:solidFill>
                  <a:srgbClr val="002060"/>
                </a:solidFill>
              </a:rPr>
              <a:t>,</a:t>
            </a:r>
            <a:r>
              <a:rPr lang="ru-RU" sz="1800" b="1" dirty="0" smtClean="0">
                <a:solidFill>
                  <a:srgbClr val="C00000"/>
                </a:solidFill>
              </a:rPr>
              <a:t> которые перевозят рыбу, мясо и др.</a:t>
            </a:r>
            <a:br>
              <a:rPr lang="ru-RU" sz="1800" b="1" dirty="0" smtClean="0">
                <a:solidFill>
                  <a:srgbClr val="C00000"/>
                </a:solidFill>
              </a:rPr>
            </a:br>
            <a:r>
              <a:rPr lang="ru-RU" sz="1800" b="1" dirty="0" smtClean="0">
                <a:solidFill>
                  <a:srgbClr val="C00000"/>
                </a:solidFill>
              </a:rPr>
              <a:t>На </a:t>
            </a:r>
            <a:r>
              <a:rPr lang="ru-RU" sz="1800" b="1" dirty="0" smtClean="0">
                <a:solidFill>
                  <a:srgbClr val="002060"/>
                </a:solidFill>
              </a:rPr>
              <a:t>открытых </a:t>
            </a:r>
            <a:r>
              <a:rPr lang="ru-RU" sz="1800" b="1" dirty="0" smtClean="0">
                <a:solidFill>
                  <a:srgbClr val="7030A0"/>
                </a:solidFill>
              </a:rPr>
              <a:t>ПЛАТФОРМАХ</a:t>
            </a:r>
            <a:r>
              <a:rPr lang="ru-RU" sz="1800" b="1" dirty="0" smtClean="0">
                <a:solidFill>
                  <a:srgbClr val="002060"/>
                </a:solidFill>
              </a:rPr>
              <a:t> </a:t>
            </a:r>
            <a:r>
              <a:rPr lang="ru-RU" sz="1800" b="1" dirty="0" smtClean="0">
                <a:solidFill>
                  <a:srgbClr val="C00000"/>
                </a:solidFill>
              </a:rPr>
              <a:t>можно увидеть различные машины, тракторы и другую технику.</a:t>
            </a:r>
            <a:endParaRPr lang="ru-RU" sz="1800" b="1" dirty="0">
              <a:solidFill>
                <a:srgbClr val="C00000"/>
              </a:solidFill>
            </a:endParaRPr>
          </a:p>
        </p:txBody>
      </p:sp>
    </p:spTree>
    <p:extLst>
      <p:ext uri="{BB962C8B-B14F-4D97-AF65-F5344CB8AC3E}">
        <p14:creationId xmlns:p14="http://schemas.microsoft.com/office/powerpoint/2010/main" xmlns="" val="3273443323"/>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4431" y="347783"/>
            <a:ext cx="5298473" cy="712278"/>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ru-RU" b="1" dirty="0" smtClean="0">
                <a:solidFill>
                  <a:schemeClr val="accent1">
                    <a:lumMod val="75000"/>
                  </a:schemeClr>
                </a:solidFill>
              </a:rPr>
              <a:t>      Грузовые поезда</a:t>
            </a:r>
            <a:endParaRPr lang="ru-RU" b="1" dirty="0">
              <a:solidFill>
                <a:schemeClr val="accent1">
                  <a:lumMod val="7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3404" y="1577626"/>
            <a:ext cx="2880634" cy="19592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77924" y="4260796"/>
            <a:ext cx="3017852" cy="19900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87240" y="4260796"/>
            <a:ext cx="2844245" cy="18927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960363" y="3536881"/>
            <a:ext cx="2857500" cy="190153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Рисунок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888091" y="1577626"/>
            <a:ext cx="2857500" cy="1600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Рисунок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688489" y="1690867"/>
            <a:ext cx="3105150" cy="14763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Пятиугольник 3"/>
          <p:cNvSpPr/>
          <p:nvPr/>
        </p:nvSpPr>
        <p:spPr>
          <a:xfrm>
            <a:off x="9127728" y="5555156"/>
            <a:ext cx="2690135"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холодильники</a:t>
            </a:r>
            <a:endParaRPr lang="ru-RU" dirty="0"/>
          </a:p>
        </p:txBody>
      </p:sp>
      <p:sp>
        <p:nvSpPr>
          <p:cNvPr id="12" name="Пятиугольник 11"/>
          <p:cNvSpPr/>
          <p:nvPr/>
        </p:nvSpPr>
        <p:spPr>
          <a:xfrm>
            <a:off x="864296" y="3663385"/>
            <a:ext cx="2690135"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цистерны</a:t>
            </a:r>
            <a:endParaRPr lang="ru-RU" dirty="0"/>
          </a:p>
        </p:txBody>
      </p:sp>
      <p:sp>
        <p:nvSpPr>
          <p:cNvPr id="13" name="Пятиугольник 12"/>
          <p:cNvSpPr/>
          <p:nvPr/>
        </p:nvSpPr>
        <p:spPr>
          <a:xfrm>
            <a:off x="871743" y="6131692"/>
            <a:ext cx="2690135"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платформы</a:t>
            </a:r>
            <a:endParaRPr lang="ru-RU" dirty="0"/>
          </a:p>
        </p:txBody>
      </p:sp>
      <p:sp>
        <p:nvSpPr>
          <p:cNvPr id="14" name="Пятиугольник 13"/>
          <p:cNvSpPr/>
          <p:nvPr/>
        </p:nvSpPr>
        <p:spPr>
          <a:xfrm>
            <a:off x="4950857" y="3535802"/>
            <a:ext cx="2690135"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Крытые вагоны</a:t>
            </a:r>
            <a:endParaRPr lang="ru-RU" dirty="0"/>
          </a:p>
        </p:txBody>
      </p:sp>
    </p:spTree>
    <p:extLst>
      <p:ext uri="{BB962C8B-B14F-4D97-AF65-F5344CB8AC3E}">
        <p14:creationId xmlns:p14="http://schemas.microsoft.com/office/powerpoint/2010/main" xmlns="" val="3112070600"/>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2844" y="3259962"/>
            <a:ext cx="2617022" cy="1741821"/>
          </a:xfrm>
          <a:prstGeom prst="rect">
            <a:avLst/>
          </a:prstGeom>
        </p:spPr>
      </p:pic>
      <p:sp>
        <p:nvSpPr>
          <p:cNvPr id="2" name="Заголовок 1"/>
          <p:cNvSpPr>
            <a:spLocks noGrp="1"/>
          </p:cNvSpPr>
          <p:nvPr>
            <p:ph type="title"/>
          </p:nvPr>
        </p:nvSpPr>
        <p:spPr>
          <a:xfrm>
            <a:off x="2931090" y="255311"/>
            <a:ext cx="6137754" cy="664812"/>
          </a:xfrm>
          <a:solidFill>
            <a:schemeClr val="bg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ru-RU" b="1" dirty="0" smtClean="0">
                <a:solidFill>
                  <a:srgbClr val="C00000"/>
                </a:solidFill>
              </a:rPr>
              <a:t>  Пассажирские поезда</a:t>
            </a:r>
            <a:endParaRPr lang="ru-RU" b="1" dirty="0">
              <a:solidFill>
                <a:srgbClr val="C00000"/>
              </a:solidFill>
            </a:endParaRP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xmlns="" val="0"/>
              </a:ext>
            </a:extLst>
          </a:blip>
          <a:srcRect l="2839" r="2547" b="11639"/>
          <a:stretch/>
        </p:blipFill>
        <p:spPr>
          <a:xfrm>
            <a:off x="8458740" y="983961"/>
            <a:ext cx="3256768" cy="1687493"/>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02452" y="3274076"/>
            <a:ext cx="2558121" cy="1702313"/>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60134" y="890343"/>
            <a:ext cx="2624083" cy="2000864"/>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210092" y="3036930"/>
            <a:ext cx="2641562" cy="1757839"/>
          </a:xfrm>
          <a:prstGeom prst="rect">
            <a:avLst/>
          </a:prstGeom>
        </p:spPr>
      </p:pic>
      <p:pic>
        <p:nvPicPr>
          <p:cNvPr id="7" name="Рисунок 6"/>
          <p:cNvPicPr>
            <a:picLocks noChangeAspect="1"/>
          </p:cNvPicPr>
          <p:nvPr/>
        </p:nvPicPr>
        <p:blipFill rotWithShape="1">
          <a:blip r:embed="rId7">
            <a:extLst>
              <a:ext uri="{28A0092B-C50C-407E-A947-70E740481C1C}">
                <a14:useLocalDpi xmlns:a14="http://schemas.microsoft.com/office/drawing/2010/main" xmlns="" val="0"/>
              </a:ext>
            </a:extLst>
          </a:blip>
          <a:srcRect b="26512"/>
          <a:stretch/>
        </p:blipFill>
        <p:spPr>
          <a:xfrm>
            <a:off x="2305580" y="5205533"/>
            <a:ext cx="2657769" cy="1462975"/>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121872" y="4978795"/>
            <a:ext cx="2277777" cy="1706134"/>
          </a:xfrm>
          <a:prstGeom prst="rect">
            <a:avLst/>
          </a:prstGeom>
        </p:spPr>
      </p:pic>
      <p:pic>
        <p:nvPicPr>
          <p:cNvPr id="15" name="Рисунок 1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428815" y="992269"/>
            <a:ext cx="2805829" cy="1968269"/>
          </a:xfrm>
          <a:prstGeom prst="rect">
            <a:avLst/>
          </a:prstGeom>
        </p:spPr>
      </p:pic>
      <p:sp>
        <p:nvSpPr>
          <p:cNvPr id="3" name="Пятиугольник 2"/>
          <p:cNvSpPr/>
          <p:nvPr/>
        </p:nvSpPr>
        <p:spPr>
          <a:xfrm>
            <a:off x="9068844" y="4710426"/>
            <a:ext cx="3015765" cy="1898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Купейный вагон</a:t>
            </a:r>
            <a:endParaRPr lang="ru-RU" dirty="0"/>
          </a:p>
        </p:txBody>
      </p:sp>
      <p:sp>
        <p:nvSpPr>
          <p:cNvPr id="14" name="Пятиугольник 13"/>
          <p:cNvSpPr/>
          <p:nvPr/>
        </p:nvSpPr>
        <p:spPr>
          <a:xfrm>
            <a:off x="4323846" y="2963733"/>
            <a:ext cx="3015765" cy="1898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Пассажирский вагон</a:t>
            </a:r>
            <a:endParaRPr lang="ru-RU" dirty="0"/>
          </a:p>
        </p:txBody>
      </p:sp>
      <p:sp>
        <p:nvSpPr>
          <p:cNvPr id="16" name="Пятиугольник 15"/>
          <p:cNvSpPr/>
          <p:nvPr/>
        </p:nvSpPr>
        <p:spPr>
          <a:xfrm>
            <a:off x="8606730" y="2685366"/>
            <a:ext cx="3015765" cy="1898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Проверка </a:t>
            </a:r>
            <a:r>
              <a:rPr lang="ru-RU" dirty="0" err="1" smtClean="0"/>
              <a:t>биетовл</a:t>
            </a:r>
            <a:endParaRPr lang="ru-RU" dirty="0"/>
          </a:p>
        </p:txBody>
      </p:sp>
      <p:pic>
        <p:nvPicPr>
          <p:cNvPr id="9" name="Рисунок 8"/>
          <p:cNvPicPr>
            <a:picLocks noChangeAspect="1"/>
          </p:cNvPicPr>
          <p:nvPr/>
        </p:nvPicPr>
        <p:blipFill>
          <a:blip r:embed="rId10"/>
          <a:stretch>
            <a:fillRect/>
          </a:stretch>
        </p:blipFill>
        <p:spPr>
          <a:xfrm>
            <a:off x="436368" y="2796077"/>
            <a:ext cx="3029975" cy="493819"/>
          </a:xfrm>
          <a:prstGeom prst="rect">
            <a:avLst/>
          </a:prstGeom>
        </p:spPr>
      </p:pic>
      <p:sp>
        <p:nvSpPr>
          <p:cNvPr id="17" name="Пятиугольник 16"/>
          <p:cNvSpPr/>
          <p:nvPr/>
        </p:nvSpPr>
        <p:spPr>
          <a:xfrm>
            <a:off x="6752877" y="6573578"/>
            <a:ext cx="3015765" cy="1898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Плацкартный вагон</a:t>
            </a:r>
            <a:endParaRPr lang="ru-RU" dirty="0"/>
          </a:p>
        </p:txBody>
      </p:sp>
      <p:sp>
        <p:nvSpPr>
          <p:cNvPr id="18" name="Пятиугольник 17"/>
          <p:cNvSpPr/>
          <p:nvPr/>
        </p:nvSpPr>
        <p:spPr>
          <a:xfrm>
            <a:off x="2128545" y="6580385"/>
            <a:ext cx="3015765" cy="1898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Вагон-ресторан</a:t>
            </a:r>
            <a:endParaRPr lang="ru-RU" dirty="0"/>
          </a:p>
        </p:txBody>
      </p:sp>
      <p:sp>
        <p:nvSpPr>
          <p:cNvPr id="19" name="Пятиугольник 18"/>
          <p:cNvSpPr/>
          <p:nvPr/>
        </p:nvSpPr>
        <p:spPr>
          <a:xfrm>
            <a:off x="4271403" y="4913936"/>
            <a:ext cx="3015765" cy="1898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Отправление поезда</a:t>
            </a:r>
            <a:endParaRPr lang="ru-RU" dirty="0"/>
          </a:p>
        </p:txBody>
      </p:sp>
      <p:sp>
        <p:nvSpPr>
          <p:cNvPr id="20" name="Пятиугольник 19"/>
          <p:cNvSpPr/>
          <p:nvPr/>
        </p:nvSpPr>
        <p:spPr>
          <a:xfrm>
            <a:off x="527051" y="4938619"/>
            <a:ext cx="3015765" cy="1898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платформа</a:t>
            </a:r>
            <a:endParaRPr lang="ru-RU" dirty="0"/>
          </a:p>
        </p:txBody>
      </p:sp>
    </p:spTree>
    <p:extLst>
      <p:ext uri="{BB962C8B-B14F-4D97-AF65-F5344CB8AC3E}">
        <p14:creationId xmlns:p14="http://schemas.microsoft.com/office/powerpoint/2010/main" xmlns="" val="1862598874"/>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Легкий дым">
  <a:themeElements>
    <a:clrScheme name="Красный">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2790</TotalTime>
  <Words>203</Words>
  <Application>Microsoft Office PowerPoint</Application>
  <PresentationFormat>Произвольный</PresentationFormat>
  <Paragraphs>31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Легкий дым</vt:lpstr>
      <vt:lpstr>Слайд 1</vt:lpstr>
      <vt:lpstr>Вокзалы служили и развлекательными центрами для населения</vt:lpstr>
      <vt:lpstr>         Последние паровозы в наше время</vt:lpstr>
      <vt:lpstr>         Игра – «Назови, что покажу» </vt:lpstr>
      <vt:lpstr> </vt:lpstr>
      <vt:lpstr>Современное строительство железной дороги</vt:lpstr>
      <vt:lpstr>Поезд – это несколько вагонов, прицепленных к локомотиву. Локомотивами могут быть паровозы, тепловозы, электровозы. Тепловозы  используют в двигателе жидкое топливо, а электровозы для движения получают энергию из контактной сети через токоприемник. Поезд может быть пассажирским и  грузовым (товарным). Ни одному автомобильному грузовику не под силу поднять столько груза, сколько тянет за собой локомотив грузового поезда, даже рельсы прогибаются под тяжестью его вагонов. Вагоны грузового поезда все разные – и по форме и по цвету.  ЦИСТЕРНЫ – огромные железные бочки. Они предназначены для перевозки жидкого груза. На одной написано «бензин», на другой – «нефть», на третьей -  «мазут». Дальше цепляют  КРЫТЫЕ вагоны. В них может быть, что угодно: зерно, ткани, игрушки, книги,одежда, обувь. Белые вагоны – это большие ХОЛОДИЛЬНИКИ, которые перевозят рыбу, мясо и др. На открытых ПЛАТФОРМАХ можно увидеть различные машины, тракторы и другую технику.</vt:lpstr>
      <vt:lpstr>      Грузовые поезда</vt:lpstr>
      <vt:lpstr>  Пассажирские поезда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Ребенок и железная дорога</dc:title>
  <dc:creator>ds87</dc:creator>
  <cp:lastModifiedBy>di-KobrinetsOE</cp:lastModifiedBy>
  <cp:revision>183</cp:revision>
  <dcterms:created xsi:type="dcterms:W3CDTF">2015-12-07T08:07:32Z</dcterms:created>
  <dcterms:modified xsi:type="dcterms:W3CDTF">2016-03-14T12:14:35Z</dcterms:modified>
</cp:coreProperties>
</file>